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65009" autoAdjust="0"/>
  </p:normalViewPr>
  <p:slideViewPr>
    <p:cSldViewPr>
      <p:cViewPr varScale="1">
        <p:scale>
          <a:sx n="46" d="100"/>
          <a:sy n="46" d="100"/>
        </p:scale>
        <p:origin x="-20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BAF61-F585-4AB4-BE48-4819575AB98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81D74-1998-4E7B-A98B-2E29AF327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2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5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3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8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7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2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9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0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5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9998-4663-43A2-B62C-88C26D337993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8958-286E-4BFB-A3DC-2ADD1360D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5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/>
              <a:t>new Ofsted inspection framework and implications for PSHE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The new common inspection framework for</a:t>
            </a:r>
            <a:r>
              <a:rPr lang="en-GB" b="1" dirty="0" smtClean="0"/>
              <a:t>…</a:t>
            </a:r>
          </a:p>
          <a:p>
            <a:pPr marL="0" indent="0">
              <a:buNone/>
            </a:pPr>
            <a:r>
              <a:rPr lang="en-GB" b="1" dirty="0" smtClean="0"/>
              <a:t> </a:t>
            </a:r>
            <a:endParaRPr lang="en-GB" dirty="0"/>
          </a:p>
          <a:p>
            <a:r>
              <a:rPr lang="en-GB" dirty="0" smtClean="0"/>
              <a:t>Maintained </a:t>
            </a:r>
            <a:r>
              <a:rPr lang="en-GB" dirty="0"/>
              <a:t>schools and academies</a:t>
            </a:r>
          </a:p>
          <a:p>
            <a:r>
              <a:rPr lang="en-GB" dirty="0" smtClean="0"/>
              <a:t>Further </a:t>
            </a:r>
            <a:r>
              <a:rPr lang="en-GB" dirty="0"/>
              <a:t>education and skills providers </a:t>
            </a:r>
          </a:p>
          <a:p>
            <a:r>
              <a:rPr lang="en-GB" dirty="0" smtClean="0"/>
              <a:t>Early </a:t>
            </a:r>
            <a:r>
              <a:rPr lang="en-GB" dirty="0"/>
              <a:t>years</a:t>
            </a:r>
          </a:p>
          <a:p>
            <a:r>
              <a:rPr lang="en-GB" dirty="0"/>
              <a:t>Non-association independent schools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2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Some of the key changes are: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•Importance of </a:t>
            </a:r>
            <a:r>
              <a:rPr lang="en-GB" b="1" dirty="0"/>
              <a:t>safeguarding as a golden thread throughout all judgements</a:t>
            </a:r>
            <a:r>
              <a:rPr lang="en-GB" dirty="0"/>
              <a:t>, including the testing of leaders’ work to meet the new Prevent </a:t>
            </a:r>
            <a:r>
              <a:rPr lang="en-GB" dirty="0" smtClean="0"/>
              <a:t>Duty.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•The importance of a </a:t>
            </a:r>
            <a:r>
              <a:rPr lang="en-GB" b="1" dirty="0"/>
              <a:t>broad and balanced curriculum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•A brand new judgement –</a:t>
            </a:r>
            <a:r>
              <a:rPr lang="en-GB" b="1" dirty="0"/>
              <a:t>personal development, behaviour and welfare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8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What are the implications for PSHE education?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1063" y="1556792"/>
            <a:ext cx="8949680" cy="4886003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‘Inspectors will evaluate the extent to which the school successfully promotes and supports pupils’: </a:t>
            </a:r>
          </a:p>
          <a:p>
            <a:r>
              <a:rPr lang="en-GB" b="1" i="1" dirty="0" smtClean="0"/>
              <a:t>employability </a:t>
            </a:r>
            <a:r>
              <a:rPr lang="en-GB" b="1" i="1" dirty="0"/>
              <a:t>skills </a:t>
            </a:r>
            <a:r>
              <a:rPr lang="en-GB" i="1" dirty="0"/>
              <a:t>so that they are well prepared for the next stage of their education, employment, self-employment or training</a:t>
            </a:r>
            <a:endParaRPr lang="en-GB" dirty="0"/>
          </a:p>
          <a:p>
            <a:r>
              <a:rPr lang="en-GB" b="1" i="1" dirty="0" smtClean="0"/>
              <a:t>understanding </a:t>
            </a:r>
            <a:r>
              <a:rPr lang="en-GB" b="1" i="1" dirty="0"/>
              <a:t>of how to keep themselves safe </a:t>
            </a:r>
            <a:r>
              <a:rPr lang="en-GB" i="1" dirty="0"/>
              <a:t>from relevant risks such as abuse, sexual exploitation and extremism, including when using the internet and social media </a:t>
            </a:r>
            <a:endParaRPr lang="en-GB" dirty="0"/>
          </a:p>
          <a:p>
            <a:r>
              <a:rPr lang="en-GB" b="1" i="1" dirty="0" smtClean="0"/>
              <a:t>knowledge </a:t>
            </a:r>
            <a:r>
              <a:rPr lang="en-GB" b="1" i="1" dirty="0"/>
              <a:t>of how to keep themselves healthy, both emotionally and physically, </a:t>
            </a:r>
            <a:r>
              <a:rPr lang="en-GB" i="1" dirty="0"/>
              <a:t>including through exercising and healthy eating</a:t>
            </a:r>
            <a:endParaRPr lang="en-GB" dirty="0"/>
          </a:p>
          <a:p>
            <a:r>
              <a:rPr lang="en-GB" b="1" i="1" dirty="0" smtClean="0"/>
              <a:t>personal </a:t>
            </a:r>
            <a:r>
              <a:rPr lang="en-GB" b="1" i="1" dirty="0"/>
              <a:t>development</a:t>
            </a:r>
            <a:r>
              <a:rPr lang="en-GB" i="1" dirty="0"/>
              <a:t>, so that they are well prepared to respect others and contribute to wider society and life in Britain.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4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Ofsted’s briefing on Welfare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en-GB" dirty="0" smtClean="0"/>
              <a:t>•</a:t>
            </a:r>
            <a:r>
              <a:rPr lang="en-GB" b="1" dirty="0"/>
              <a:t>Physical and emotional well-being</a:t>
            </a:r>
            <a:r>
              <a:rPr lang="en-GB" dirty="0"/>
              <a:t>, including healthy eating, fitness and mental health awareness </a:t>
            </a:r>
          </a:p>
          <a:p>
            <a:r>
              <a:rPr lang="en-GB" dirty="0"/>
              <a:t>•Staying safe </a:t>
            </a:r>
            <a:r>
              <a:rPr lang="en-GB" b="1" dirty="0"/>
              <a:t>online </a:t>
            </a:r>
            <a:endParaRPr lang="en-GB" dirty="0"/>
          </a:p>
          <a:p>
            <a:r>
              <a:rPr lang="en-GB" dirty="0"/>
              <a:t>•Safe from all forms of </a:t>
            </a:r>
            <a:r>
              <a:rPr lang="en-GB" b="1" dirty="0"/>
              <a:t>bullying 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An example from the descriptor for grade 1: </a:t>
            </a:r>
            <a:endParaRPr lang="en-GB" dirty="0"/>
          </a:p>
          <a:p>
            <a:r>
              <a:rPr lang="en-GB" i="1" dirty="0"/>
              <a:t>Pupils can explain accurately and confidently how to keep themselves healthy. They make informed choices about healthy eating, fitness and their emotional and mental well-being. They have an age-appropriate understanding of healthy relationships and are confident in staying safe from abuse and exploitation.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1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Quality of teaching, learning and assessment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Inspectors </a:t>
            </a:r>
            <a:r>
              <a:rPr lang="en-GB" dirty="0"/>
              <a:t>will make a judgement on the effectiveness of teaching, learning and assessment by evaluating the extent to which: </a:t>
            </a:r>
          </a:p>
          <a:p>
            <a:r>
              <a:rPr lang="en-GB" dirty="0"/>
              <a:t>•teachers and other staff have a secure understanding of the age group they are working with and have </a:t>
            </a:r>
            <a:r>
              <a:rPr lang="en-GB" b="1" dirty="0"/>
              <a:t>relevant subject knowledge </a:t>
            </a:r>
            <a:r>
              <a:rPr lang="en-GB" dirty="0"/>
              <a:t>that is detailed and communicated well to pupils </a:t>
            </a:r>
          </a:p>
          <a:p>
            <a:r>
              <a:rPr lang="en-GB" dirty="0"/>
              <a:t>•</a:t>
            </a:r>
            <a:r>
              <a:rPr lang="en-GB" b="1" dirty="0"/>
              <a:t>assessment information </a:t>
            </a:r>
            <a:r>
              <a:rPr lang="en-GB" dirty="0"/>
              <a:t>is gathered from looking at </a:t>
            </a:r>
            <a:r>
              <a:rPr lang="en-GB" b="1" dirty="0"/>
              <a:t>what pupils already know, understand and can do</a:t>
            </a:r>
            <a:r>
              <a:rPr lang="en-GB" dirty="0"/>
              <a:t>, and is informed by their parents/previous providers as appropriate in the early years</a:t>
            </a:r>
          </a:p>
          <a:p>
            <a:r>
              <a:rPr lang="en-GB" dirty="0"/>
              <a:t>•</a:t>
            </a:r>
            <a:r>
              <a:rPr lang="en-GB" b="1" dirty="0"/>
              <a:t>assessment information is used to plan appropriate teaching and learning </a:t>
            </a:r>
            <a:r>
              <a:rPr lang="en-GB" dirty="0"/>
              <a:t>strategies, including to identify pupils who are falling behind in their learning or who need additional support, enabling pupils to make good progress and achieve well</a:t>
            </a:r>
          </a:p>
          <a:p>
            <a:endParaRPr lang="en-GB" dirty="0"/>
          </a:p>
          <a:p>
            <a:r>
              <a:rPr lang="en-GB" b="1" dirty="0"/>
              <a:t>[NB. Individual lessons will not be graded but we need to consider the net effect of PSHE lessons seen on the judgement for teaching, learning and assessment]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1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Leadership &amp;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sz="4500" dirty="0"/>
          </a:p>
          <a:p>
            <a:pPr marL="0" indent="0">
              <a:buNone/>
            </a:pPr>
            <a:r>
              <a:rPr lang="en-GB" sz="4500" dirty="0"/>
              <a:t>The extent to which leaders, managers and governors provide a curriculum that: </a:t>
            </a:r>
          </a:p>
          <a:p>
            <a:pPr marL="0" indent="0">
              <a:buNone/>
            </a:pPr>
            <a:r>
              <a:rPr lang="en-GB" sz="4500" dirty="0"/>
              <a:t>•has breadth, depth and relevance -</a:t>
            </a:r>
            <a:r>
              <a:rPr lang="en-GB" sz="4500" b="1" dirty="0"/>
              <a:t>meets the needs and interests of children</a:t>
            </a:r>
            <a:r>
              <a:rPr lang="en-GB" sz="4500" dirty="0"/>
              <a:t>, learners and employers</a:t>
            </a:r>
          </a:p>
          <a:p>
            <a:pPr marL="0" indent="0">
              <a:buNone/>
            </a:pPr>
            <a:r>
              <a:rPr lang="en-GB" sz="4500" dirty="0"/>
              <a:t>•</a:t>
            </a:r>
            <a:r>
              <a:rPr lang="en-GB" sz="4500" b="1" dirty="0"/>
              <a:t>actively promotes equality and diversity, tackles bullying and discrimination</a:t>
            </a:r>
          </a:p>
          <a:p>
            <a:pPr marL="0" indent="0">
              <a:buNone/>
            </a:pPr>
            <a:r>
              <a:rPr lang="en-GB" sz="4500" dirty="0"/>
              <a:t>•</a:t>
            </a:r>
            <a:r>
              <a:rPr lang="en-GB" sz="4500" b="1" dirty="0"/>
              <a:t>actively promotes British values</a:t>
            </a:r>
          </a:p>
          <a:p>
            <a:pPr marL="0" indent="0">
              <a:buNone/>
            </a:pPr>
            <a:r>
              <a:rPr lang="en-GB" sz="4500" dirty="0"/>
              <a:t>•makes sure that safeguarding arrangements …</a:t>
            </a:r>
            <a:r>
              <a:rPr lang="en-GB" sz="4500" b="1" dirty="0"/>
              <a:t>promote pupils’ welfare and prevent radicalisation and extremism.</a:t>
            </a:r>
          </a:p>
          <a:p>
            <a:pPr marL="0" indent="0">
              <a:buNone/>
            </a:pPr>
            <a:r>
              <a:rPr lang="en-GB" sz="4500" dirty="0"/>
              <a:t>•</a:t>
            </a:r>
            <a:r>
              <a:rPr lang="en-GB" sz="4500" b="1" dirty="0"/>
              <a:t>raises awareness and keeps pupils safe from the dangers of abuse, sexual exploitation, radicalisation and extremism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5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lead inspector’s planning will be informed by analysis of: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04056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2500" dirty="0" smtClean="0"/>
              <a:t>information </a:t>
            </a:r>
            <a:r>
              <a:rPr lang="en-GB" sz="2500" dirty="0"/>
              <a:t>on the school’s website, including ..the </a:t>
            </a:r>
            <a:r>
              <a:rPr lang="en-GB" sz="2500" b="1" dirty="0"/>
              <a:t>statutory sharing with parents of curriculum </a:t>
            </a:r>
            <a:r>
              <a:rPr lang="en-GB" sz="2500" b="1" dirty="0" smtClean="0"/>
              <a:t>information </a:t>
            </a:r>
            <a:r>
              <a:rPr lang="en-GB" sz="2500" dirty="0" smtClean="0"/>
              <a:t>(</a:t>
            </a:r>
            <a:r>
              <a:rPr lang="en-GB" sz="2500" dirty="0"/>
              <a:t>so the lead inspector can start to assess the </a:t>
            </a:r>
            <a:r>
              <a:rPr lang="en-GB" sz="2500" b="1" dirty="0"/>
              <a:t>breadth and balance of the school’s curriculum and whether it is likely to promote preparation for and an appreciation of life in modern </a:t>
            </a:r>
            <a:r>
              <a:rPr lang="en-GB" sz="2500" b="1" dirty="0" smtClean="0"/>
              <a:t>Britain)</a:t>
            </a:r>
          </a:p>
          <a:p>
            <a:pPr marL="0" indent="0">
              <a:buNone/>
            </a:pPr>
            <a:endParaRPr lang="en-GB" sz="2500" b="1" dirty="0" smtClean="0"/>
          </a:p>
          <a:p>
            <a:r>
              <a:rPr lang="en-GB" sz="2500" b="1" dirty="0"/>
              <a:t>Schools must publish their PSHE education curriculum by year group (</a:t>
            </a:r>
            <a:r>
              <a:rPr lang="en-GB" sz="2500" b="1" dirty="0" err="1"/>
              <a:t>DfE</a:t>
            </a:r>
            <a:r>
              <a:rPr lang="en-GB" sz="2500" b="1" dirty="0"/>
              <a:t> 2013</a:t>
            </a:r>
            <a:r>
              <a:rPr lang="en-GB" sz="2500" dirty="0"/>
              <a:t>), so this is our chance to influence the inspectors’ first impression of PSHE education in the school, before the school has even been informed of the inspection.</a:t>
            </a:r>
          </a:p>
          <a:p>
            <a:pPr marL="0" indent="0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5075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620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new Ofsted inspection framework and implications for PSHE education </vt:lpstr>
      <vt:lpstr>PowerPoint Presentation</vt:lpstr>
      <vt:lpstr> What are the implications for PSHE education?</vt:lpstr>
      <vt:lpstr>Ofsted’s briefing on Welfare </vt:lpstr>
      <vt:lpstr> Quality of teaching, learning and assessment </vt:lpstr>
      <vt:lpstr> Leadership &amp; Management</vt:lpstr>
      <vt:lpstr>The lead inspector’s planning will be informed by analysis of:  </vt:lpstr>
    </vt:vector>
  </TitlesOfParts>
  <Company>Leeds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 Network Meeting</dc:title>
  <dc:creator>Mumtaz, Saira</dc:creator>
  <cp:lastModifiedBy>Mumtaz, Saira</cp:lastModifiedBy>
  <cp:revision>20</cp:revision>
  <dcterms:created xsi:type="dcterms:W3CDTF">2015-10-07T11:27:42Z</dcterms:created>
  <dcterms:modified xsi:type="dcterms:W3CDTF">2015-10-14T12:07:03Z</dcterms:modified>
</cp:coreProperties>
</file>